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59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302" r:id="rId22"/>
    <p:sldId id="292" r:id="rId23"/>
    <p:sldId id="305" r:id="rId24"/>
    <p:sldId id="270" r:id="rId25"/>
    <p:sldId id="306" r:id="rId26"/>
    <p:sldId id="308" r:id="rId27"/>
    <p:sldId id="309" r:id="rId28"/>
    <p:sldId id="312" r:id="rId29"/>
    <p:sldId id="360" r:id="rId30"/>
    <p:sldId id="311" r:id="rId31"/>
    <p:sldId id="314" r:id="rId32"/>
    <p:sldId id="316" r:id="rId33"/>
    <p:sldId id="318" r:id="rId34"/>
    <p:sldId id="319" r:id="rId35"/>
    <p:sldId id="361" r:id="rId36"/>
    <p:sldId id="323" r:id="rId37"/>
    <p:sldId id="317" r:id="rId38"/>
    <p:sldId id="320" r:id="rId39"/>
    <p:sldId id="321" r:id="rId40"/>
    <p:sldId id="324" r:id="rId41"/>
    <p:sldId id="322" r:id="rId42"/>
    <p:sldId id="257" r:id="rId43"/>
    <p:sldId id="293" r:id="rId44"/>
    <p:sldId id="325" r:id="rId45"/>
    <p:sldId id="326" r:id="rId46"/>
    <p:sldId id="294" r:id="rId47"/>
    <p:sldId id="329" r:id="rId48"/>
    <p:sldId id="333" r:id="rId49"/>
    <p:sldId id="334" r:id="rId50"/>
    <p:sldId id="335" r:id="rId51"/>
    <p:sldId id="284" r:id="rId52"/>
    <p:sldId id="336" r:id="rId53"/>
    <p:sldId id="355" r:id="rId54"/>
    <p:sldId id="354" r:id="rId55"/>
    <p:sldId id="362" r:id="rId56"/>
    <p:sldId id="338" r:id="rId57"/>
    <p:sldId id="36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rawsoft.com/templates/pdf/color-wheel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hyperlink" Target="http://www.businessinsider.com/the-27-worst-charts-of-all-time-2013-6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s2.uc.edu/ce/facdev/Workshops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to-viz.com/" TargetMode="External"/><Relationship Id="rId13" Type="http://schemas.openxmlformats.org/officeDocument/2006/relationships/hyperlink" Target="https://github.com/d3/d3/wiki/gallery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12" Type="http://schemas.openxmlformats.org/officeDocument/2006/relationships/hyperlink" Target="http://www.vizwiz.com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11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://www.informationisbeautiful.net/" TargetMode="External"/><Relationship Id="rId15" Type="http://schemas.openxmlformats.org/officeDocument/2006/relationships/hyperlink" Target="http://animateddata.co.uk/lab/d3-tree/" TargetMode="External"/><Relationship Id="rId10" Type="http://schemas.openxmlformats.org/officeDocument/2006/relationships/hyperlink" Target="https://www.analyticsvidhya.com/blog/2015/07/guide-data-visualization-r/" TargetMode="External"/><Relationship Id="rId4" Type="http://schemas.openxmlformats.org/officeDocument/2006/relationships/hyperlink" Target="http://www.dailyinfographic.com/" TargetMode="External"/><Relationship Id="rId9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14" Type="http://schemas.openxmlformats.org/officeDocument/2006/relationships/hyperlink" Target="http://mbostock.github.io/d3/talk/20111116/bundle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uc.edu/digital-scholarship/data-services.html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AJohansen/UCL_Worksh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June 18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blue line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9" y="1356967"/>
            <a:ext cx="5046921" cy="504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8" y="1290772"/>
            <a:ext cx="5046921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3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continue learning </a:t>
            </a:r>
            <a:r>
              <a:rPr lang="en-US" dirty="0" smtClean="0"/>
              <a:t>Data Visualization?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Academic Courses: </a:t>
            </a:r>
          </a:p>
          <a:p>
            <a:pPr lvl="1"/>
            <a:r>
              <a:rPr lang="en-US" dirty="0" smtClean="0"/>
              <a:t>BANA 5137/6037– Data Visualization</a:t>
            </a:r>
          </a:p>
          <a:p>
            <a:pPr lvl="1"/>
            <a:r>
              <a:rPr lang="en-US" dirty="0" smtClean="0"/>
              <a:t>GEOG 5198C/6098C </a:t>
            </a:r>
            <a:r>
              <a:rPr lang="en-US" dirty="0"/>
              <a:t>- Practical Data Mining and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PLAN 5172 – Intro to Planning &amp; Design Visualization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/>
              <a:t>CODE 3041 </a:t>
            </a:r>
            <a:r>
              <a:rPr lang="en-US" dirty="0" smtClean="0"/>
              <a:t>- Core </a:t>
            </a:r>
            <a:r>
              <a:rPr lang="en-US" dirty="0"/>
              <a:t>Topics in Graphic Design</a:t>
            </a:r>
            <a:endParaRPr lang="en-US" dirty="0" smtClean="0"/>
          </a:p>
          <a:p>
            <a:pPr marL="0" indent="0">
              <a:buNone/>
            </a:pPr>
            <a:r>
              <a:rPr lang="it-IT" b="1" dirty="0" smtClean="0"/>
              <a:t>Lynda</a:t>
            </a:r>
            <a:r>
              <a:rPr lang="it-IT" dirty="0" smtClean="0"/>
              <a:t>:</a:t>
            </a:r>
            <a:endParaRPr lang="it-IT" dirty="0" smtClean="0"/>
          </a:p>
          <a:p>
            <a:pPr lvl="1"/>
            <a:r>
              <a:rPr lang="it-IT" dirty="0" smtClean="0"/>
              <a:t>Learning </a:t>
            </a:r>
            <a:r>
              <a:rPr lang="it-IT" dirty="0" smtClean="0"/>
              <a:t>Data Visualization</a:t>
            </a:r>
            <a:endParaRPr lang="it-IT" dirty="0" smtClean="0"/>
          </a:p>
          <a:p>
            <a:pPr lvl="1"/>
            <a:r>
              <a:rPr lang="it-IT" dirty="0" smtClean="0"/>
              <a:t>Data Visualization for Data Analysts</a:t>
            </a:r>
            <a:endParaRPr lang="it-IT" dirty="0" smtClean="0"/>
          </a:p>
          <a:p>
            <a:pPr lvl="1"/>
            <a:r>
              <a:rPr lang="it-IT" dirty="0" smtClean="0"/>
              <a:t>Designing a Data Visualizations</a:t>
            </a:r>
          </a:p>
          <a:p>
            <a:pPr lvl="1"/>
            <a:r>
              <a:rPr lang="it-IT" dirty="0" smtClean="0"/>
              <a:t>Dozens more...</a:t>
            </a:r>
          </a:p>
          <a:p>
            <a:pPr marL="0" indent="0">
              <a:buNone/>
            </a:pPr>
            <a:r>
              <a:rPr lang="it-IT" b="1" dirty="0" smtClean="0"/>
              <a:t>Library </a:t>
            </a:r>
            <a:r>
              <a:rPr lang="it-IT" b="1" dirty="0" smtClean="0"/>
              <a:t>Workshops:</a:t>
            </a:r>
          </a:p>
          <a:p>
            <a:pPr lvl="1"/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webapps2.uc.edu/ce/facdev/Workshops</a:t>
            </a:r>
            <a:r>
              <a:rPr lang="it-I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</a:t>
            </a:r>
            <a:r>
              <a:rPr lang="en-US" dirty="0" smtClean="0"/>
              <a:t>Online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53" y="1356967"/>
            <a:ext cx="11897833" cy="47348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General Viz Help:</a:t>
            </a:r>
            <a:endParaRPr lang="en-US" b="1" dirty="0" smtClean="0"/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data-to-viz.com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Visualization in R</a:t>
            </a:r>
            <a:endParaRPr lang="en-US" b="1" dirty="0"/>
          </a:p>
          <a:p>
            <a:pPr lvl="1"/>
            <a:r>
              <a:rPr lang="en-US" u="sng" dirty="0">
                <a:hlinkClick r:id="rId9"/>
              </a:rPr>
              <a:t>Grammar </a:t>
            </a:r>
            <a:r>
              <a:rPr lang="en-US" u="sng" dirty="0" smtClean="0">
                <a:hlinkClick r:id="rId9"/>
              </a:rPr>
              <a:t>of </a:t>
            </a:r>
            <a:r>
              <a:rPr lang="en-US" u="sng" dirty="0">
                <a:hlinkClick r:id="rId9"/>
              </a:rPr>
              <a:t>Graphics</a:t>
            </a:r>
            <a:r>
              <a:rPr lang="en-US" dirty="0"/>
              <a:t> (Hadley </a:t>
            </a:r>
            <a:r>
              <a:rPr lang="en-US" dirty="0" smtClean="0"/>
              <a:t>Wickham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www.analyticsvidhya.com/blog/2015/07/guide-data-visualization-r/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Tableau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public.tableau.com/en-us/s/gallery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12"/>
              </a:rPr>
              <a:t>http://www.vizwiz.com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D3.js</a:t>
            </a:r>
          </a:p>
          <a:p>
            <a:pPr lvl="1"/>
            <a:r>
              <a:rPr lang="en-US" dirty="0">
                <a:hlinkClick r:id="rId13"/>
              </a:rPr>
              <a:t>https://github.com/d3/d3/wiki/gallery</a:t>
            </a:r>
            <a:endParaRPr lang="en-US" dirty="0"/>
          </a:p>
          <a:p>
            <a:pPr lvl="1"/>
            <a:r>
              <a:rPr lang="en-US" dirty="0" smtClean="0">
                <a:hlinkClick r:id="rId14"/>
              </a:rPr>
              <a:t>http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mbostock.github.io/d3/talk/20111116/bundle.html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</a:t>
            </a:r>
            <a:r>
              <a:rPr lang="en-US">
                <a:hlinkClick r:id="rId15"/>
              </a:rPr>
              <a:t>animateddata.co.uk/lab/d3-tree</a:t>
            </a:r>
            <a:r>
              <a:rPr lang="en-US" smtClean="0">
                <a:hlinkClick r:id="rId1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</a:t>
            </a:r>
            <a:r>
              <a:rPr lang="en-US" sz="2800" b="1" dirty="0" smtClean="0">
                <a:solidFill>
                  <a:schemeClr val="tx1"/>
                </a:solidFill>
              </a:rPr>
              <a:t>Research &amp; Data Services West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Email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Web</a:t>
            </a:r>
            <a:r>
              <a:rPr lang="en-US" sz="2600" b="1" dirty="0">
                <a:solidFill>
                  <a:schemeClr val="tx1"/>
                </a:solidFill>
              </a:rPr>
              <a:t>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600" dirty="0" smtClean="0">
                <a:solidFill>
                  <a:schemeClr val="tx1"/>
                </a:solidFill>
                <a:hlinkClick r:id="rId3"/>
              </a:rPr>
              <a:t>libraries.uc.edu/digital-scholarship/data-services.html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Visit: </a:t>
            </a:r>
            <a:r>
              <a:rPr lang="en-US" sz="2600" dirty="0" smtClean="0">
                <a:solidFill>
                  <a:schemeClr val="tx1"/>
                </a:solidFill>
              </a:rPr>
              <a:t>240 </a:t>
            </a:r>
            <a:r>
              <a:rPr lang="en-US" sz="2600" dirty="0">
                <a:solidFill>
                  <a:schemeClr val="tx1"/>
                </a:solidFill>
              </a:rPr>
              <a:t>Braunstein Hall (Geology-Math-Physics </a:t>
            </a:r>
            <a:r>
              <a:rPr lang="en-US" sz="2600" dirty="0" smtClean="0">
                <a:solidFill>
                  <a:schemeClr val="tx1"/>
                </a:solidFill>
              </a:rPr>
              <a:t>Library)</a:t>
            </a: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Consultations</a:t>
            </a:r>
            <a:r>
              <a:rPr lang="en-US" sz="2600" dirty="0" smtClean="0">
                <a:solidFill>
                  <a:schemeClr val="tx1"/>
                </a:solidFill>
              </a:rPr>
              <a:t>: walk-ins during open consultation hours or appointment by email</a:t>
            </a: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Twitter</a:t>
            </a:r>
            <a:r>
              <a:rPr lang="en-US" sz="2600" b="1" dirty="0">
                <a:solidFill>
                  <a:schemeClr val="tx1"/>
                </a:solidFill>
              </a:rPr>
              <a:t>: @</a:t>
            </a:r>
            <a:r>
              <a:rPr lang="en-US" sz="2600" b="1" dirty="0" err="1" smtClean="0">
                <a:solidFill>
                  <a:schemeClr val="tx1"/>
                </a:solidFill>
              </a:rPr>
              <a:t>DataVizJohansen</a:t>
            </a:r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err="1" smtClean="0">
                <a:solidFill>
                  <a:schemeClr val="tx1"/>
                </a:solidFill>
              </a:rPr>
              <a:t>GitHub:</a:t>
            </a:r>
            <a:r>
              <a:rPr lang="en-US" sz="2600" dirty="0" err="1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2600" dirty="0" smtClean="0">
                <a:solidFill>
                  <a:schemeClr val="tx1"/>
                </a:solidFill>
                <a:hlinkClick r:id="rId4"/>
              </a:rPr>
              <a:t>://</a:t>
            </a:r>
            <a:r>
              <a:rPr lang="en-US" sz="2600" b="1" dirty="0" smtClean="0">
                <a:solidFill>
                  <a:schemeClr val="tx1"/>
                </a:solidFill>
                <a:hlinkClick r:id="rId4"/>
              </a:rPr>
              <a:t>github.com/RAJohansen/UCL_Workshops</a:t>
            </a:r>
            <a:r>
              <a:rPr lang="en-US" sz="2600" b="1" dirty="0" smtClean="0">
                <a:solidFill>
                  <a:schemeClr val="tx1"/>
                </a:solidFill>
              </a:rPr>
              <a:t> 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</TotalTime>
  <Words>1484</Words>
  <Application>Microsoft Office PowerPoint</Application>
  <PresentationFormat>Widescreen</PresentationFormat>
  <Paragraphs>469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Want to continue learning Data Visualization?</vt:lpstr>
      <vt:lpstr>Additional Online Resources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180</cp:revision>
  <dcterms:created xsi:type="dcterms:W3CDTF">2018-05-16T17:41:19Z</dcterms:created>
  <dcterms:modified xsi:type="dcterms:W3CDTF">2019-02-21T13:43:11Z</dcterms:modified>
</cp:coreProperties>
</file>